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0" r:id="rId5"/>
    <p:sldId id="276" r:id="rId6"/>
    <p:sldId id="281" r:id="rId7"/>
    <p:sldId id="275" r:id="rId8"/>
    <p:sldId id="277" r:id="rId9"/>
    <p:sldId id="278" r:id="rId10"/>
    <p:sldId id="279" r:id="rId11"/>
    <p:sldId id="280" r:id="rId12"/>
    <p:sldId id="269" r:id="rId13"/>
    <p:sldId id="274" r:id="rId14"/>
    <p:sldId id="282" r:id="rId15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84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614" y="91"/>
      </p:cViewPr>
      <p:guideLst>
        <p:guide orient="horz" pos="175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66E97-510E-40FE-A735-6908927F463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83CE715-67E5-4F1A-85AB-14946D28F0F1}">
      <dgm:prSet phldrT="[Text]"/>
      <dgm:spPr/>
      <dgm:t>
        <a:bodyPr/>
        <a:lstStyle/>
        <a:p>
          <a:r>
            <a:rPr lang="da-DK" b="1" dirty="0">
              <a:solidFill>
                <a:schemeClr val="bg2"/>
              </a:solidFill>
            </a:rPr>
            <a:t>IT</a:t>
          </a:r>
        </a:p>
        <a:p>
          <a:r>
            <a:rPr lang="da-DK" dirty="0"/>
            <a:t>Programmering</a:t>
          </a:r>
        </a:p>
        <a:p>
          <a:r>
            <a:rPr lang="da-DK" dirty="0"/>
            <a:t>Algoritmer</a:t>
          </a:r>
        </a:p>
        <a:p>
          <a:r>
            <a:rPr lang="da-DK" dirty="0"/>
            <a:t>Data</a:t>
          </a:r>
        </a:p>
        <a:p>
          <a:endParaRPr lang="da-DK" dirty="0"/>
        </a:p>
      </dgm:t>
    </dgm:pt>
    <dgm:pt modelId="{6518351F-B9C4-405E-A7BD-F6BD1CDB2E9F}" type="parTrans" cxnId="{13DE2062-4C8A-41BB-A08C-9DA879F5184C}">
      <dgm:prSet/>
      <dgm:spPr/>
      <dgm:t>
        <a:bodyPr/>
        <a:lstStyle/>
        <a:p>
          <a:endParaRPr lang="en-US"/>
        </a:p>
      </dgm:t>
    </dgm:pt>
    <dgm:pt modelId="{49524817-3C26-44CB-9EA9-F18099B4EBA5}" type="sibTrans" cxnId="{13DE2062-4C8A-41BB-A08C-9DA879F5184C}">
      <dgm:prSet/>
      <dgm:spPr/>
      <dgm:t>
        <a:bodyPr/>
        <a:lstStyle/>
        <a:p>
          <a:endParaRPr lang="en-US"/>
        </a:p>
      </dgm:t>
    </dgm:pt>
    <dgm:pt modelId="{775CA851-18F2-4112-A3D0-C9554FCFB12D}">
      <dgm:prSet phldrT="[Text]"/>
      <dgm:spPr/>
      <dgm:t>
        <a:bodyPr/>
        <a:lstStyle/>
        <a:p>
          <a:r>
            <a:rPr lang="da-DK" b="1" dirty="0">
              <a:solidFill>
                <a:schemeClr val="bg2"/>
              </a:solidFill>
            </a:rPr>
            <a:t>Konsulent</a:t>
          </a:r>
        </a:p>
        <a:p>
          <a:r>
            <a:rPr lang="da-DK" dirty="0"/>
            <a:t>Rådgivning</a:t>
          </a:r>
        </a:p>
        <a:p>
          <a:r>
            <a:rPr lang="da-DK" dirty="0"/>
            <a:t>Kundehåndtering</a:t>
          </a:r>
        </a:p>
        <a:p>
          <a:r>
            <a:rPr lang="da-DK" dirty="0"/>
            <a:t>Forretning</a:t>
          </a:r>
        </a:p>
        <a:p>
          <a:endParaRPr lang="en-US" dirty="0"/>
        </a:p>
      </dgm:t>
    </dgm:pt>
    <dgm:pt modelId="{CF95672E-6B8A-4886-9F4C-BBDD314DF1EA}" type="parTrans" cxnId="{33F001BB-C31B-44A2-A6EB-AB58DD89F13B}">
      <dgm:prSet/>
      <dgm:spPr/>
      <dgm:t>
        <a:bodyPr/>
        <a:lstStyle/>
        <a:p>
          <a:endParaRPr lang="en-US"/>
        </a:p>
      </dgm:t>
    </dgm:pt>
    <dgm:pt modelId="{C276E22C-DA74-4EB1-8551-F889FB753BC8}" type="sibTrans" cxnId="{33F001BB-C31B-44A2-A6EB-AB58DD89F13B}">
      <dgm:prSet/>
      <dgm:spPr/>
      <dgm:t>
        <a:bodyPr/>
        <a:lstStyle/>
        <a:p>
          <a:endParaRPr lang="en-US"/>
        </a:p>
      </dgm:t>
    </dgm:pt>
    <dgm:pt modelId="{7A06E33D-8942-4F3C-8A64-5FA416929DDC}" type="pres">
      <dgm:prSet presAssocID="{2D566E97-510E-40FE-A735-6908927F4632}" presName="compositeShape" presStyleCnt="0">
        <dgm:presLayoutVars>
          <dgm:chMax val="7"/>
          <dgm:dir/>
          <dgm:resizeHandles val="exact"/>
        </dgm:presLayoutVars>
      </dgm:prSet>
      <dgm:spPr/>
    </dgm:pt>
    <dgm:pt modelId="{D6CFEE92-66FE-4E67-9C5F-90DB882586F0}" type="pres">
      <dgm:prSet presAssocID="{283CE715-67E5-4F1A-85AB-14946D28F0F1}" presName="circ1" presStyleLbl="vennNode1" presStyleIdx="0" presStyleCnt="2"/>
      <dgm:spPr/>
    </dgm:pt>
    <dgm:pt modelId="{CAA87632-6942-4376-8648-920684B69D19}" type="pres">
      <dgm:prSet presAssocID="{283CE715-67E5-4F1A-85AB-14946D28F0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A7A0623-EFCF-45E3-B3A3-09D6BCC2E012}" type="pres">
      <dgm:prSet presAssocID="{775CA851-18F2-4112-A3D0-C9554FCFB12D}" presName="circ2" presStyleLbl="vennNode1" presStyleIdx="1" presStyleCnt="2"/>
      <dgm:spPr/>
    </dgm:pt>
    <dgm:pt modelId="{79D4E614-D13D-4B62-8357-D8B10D2197D9}" type="pres">
      <dgm:prSet presAssocID="{775CA851-18F2-4112-A3D0-C9554FCFB12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CD00B00-153A-4AE7-BC56-340D2F7ABBC4}" type="presOf" srcId="{283CE715-67E5-4F1A-85AB-14946D28F0F1}" destId="{D6CFEE92-66FE-4E67-9C5F-90DB882586F0}" srcOrd="0" destOrd="0" presId="urn:microsoft.com/office/officeart/2005/8/layout/venn1"/>
    <dgm:cxn modelId="{E96AFB3A-1516-444C-8BD6-01AD8528146E}" type="presOf" srcId="{775CA851-18F2-4112-A3D0-C9554FCFB12D}" destId="{79D4E614-D13D-4B62-8357-D8B10D2197D9}" srcOrd="1" destOrd="0" presId="urn:microsoft.com/office/officeart/2005/8/layout/venn1"/>
    <dgm:cxn modelId="{13DE2062-4C8A-41BB-A08C-9DA879F5184C}" srcId="{2D566E97-510E-40FE-A735-6908927F4632}" destId="{283CE715-67E5-4F1A-85AB-14946D28F0F1}" srcOrd="0" destOrd="0" parTransId="{6518351F-B9C4-405E-A7BD-F6BD1CDB2E9F}" sibTransId="{49524817-3C26-44CB-9EA9-F18099B4EBA5}"/>
    <dgm:cxn modelId="{33F001BB-C31B-44A2-A6EB-AB58DD89F13B}" srcId="{2D566E97-510E-40FE-A735-6908927F4632}" destId="{775CA851-18F2-4112-A3D0-C9554FCFB12D}" srcOrd="1" destOrd="0" parTransId="{CF95672E-6B8A-4886-9F4C-BBDD314DF1EA}" sibTransId="{C276E22C-DA74-4EB1-8551-F889FB753BC8}"/>
    <dgm:cxn modelId="{0E9F92C0-522F-44DC-96A2-F3063A809819}" type="presOf" srcId="{283CE715-67E5-4F1A-85AB-14946D28F0F1}" destId="{CAA87632-6942-4376-8648-920684B69D19}" srcOrd="1" destOrd="0" presId="urn:microsoft.com/office/officeart/2005/8/layout/venn1"/>
    <dgm:cxn modelId="{6DA6ECE0-EC06-4275-BA99-2D642E71F4E7}" type="presOf" srcId="{2D566E97-510E-40FE-A735-6908927F4632}" destId="{7A06E33D-8942-4F3C-8A64-5FA416929DDC}" srcOrd="0" destOrd="0" presId="urn:microsoft.com/office/officeart/2005/8/layout/venn1"/>
    <dgm:cxn modelId="{319BF5F5-50C7-4B23-8011-8F2A273C127E}" type="presOf" srcId="{775CA851-18F2-4112-A3D0-C9554FCFB12D}" destId="{AA7A0623-EFCF-45E3-B3A3-09D6BCC2E012}" srcOrd="0" destOrd="0" presId="urn:microsoft.com/office/officeart/2005/8/layout/venn1"/>
    <dgm:cxn modelId="{AA587AF8-9D1C-4C33-91EC-F71B7CC9E665}" type="presParOf" srcId="{7A06E33D-8942-4F3C-8A64-5FA416929DDC}" destId="{D6CFEE92-66FE-4E67-9C5F-90DB882586F0}" srcOrd="0" destOrd="0" presId="urn:microsoft.com/office/officeart/2005/8/layout/venn1"/>
    <dgm:cxn modelId="{4A5ADE7F-22EF-458F-A95D-3065EA430F2E}" type="presParOf" srcId="{7A06E33D-8942-4F3C-8A64-5FA416929DDC}" destId="{CAA87632-6942-4376-8648-920684B69D19}" srcOrd="1" destOrd="0" presId="urn:microsoft.com/office/officeart/2005/8/layout/venn1"/>
    <dgm:cxn modelId="{E972AC50-55E4-49BA-9EA9-215555A1EB85}" type="presParOf" srcId="{7A06E33D-8942-4F3C-8A64-5FA416929DDC}" destId="{AA7A0623-EFCF-45E3-B3A3-09D6BCC2E012}" srcOrd="2" destOrd="0" presId="urn:microsoft.com/office/officeart/2005/8/layout/venn1"/>
    <dgm:cxn modelId="{46EEF31F-3429-4FB8-810A-995BED809AD9}" type="presParOf" srcId="{7A06E33D-8942-4F3C-8A64-5FA416929DDC}" destId="{79D4E614-D13D-4B62-8357-D8B10D2197D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FEE92-66FE-4E67-9C5F-90DB882586F0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>
              <a:solidFill>
                <a:schemeClr val="bg2"/>
              </a:solidFill>
            </a:rPr>
            <a:t>IT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Programmering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Algoritmer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Data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100" kern="1200" dirty="0"/>
        </a:p>
      </dsp:txBody>
      <dsp:txXfrm>
        <a:off x="609599" y="739321"/>
        <a:ext cx="1950720" cy="2585357"/>
      </dsp:txXfrm>
    </dsp:sp>
    <dsp:sp modelId="{AA7A0623-EFCF-45E3-B3A3-09D6BCC2E012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5">
            <a:alpha val="50000"/>
            <a:hueOff val="9991771"/>
            <a:satOff val="-38560"/>
            <a:lumOff val="-18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>
              <a:solidFill>
                <a:schemeClr val="bg2"/>
              </a:solidFill>
            </a:rPr>
            <a:t>Konsulent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Rådgivning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Kundehåndtering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Forretning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535680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BD6D45-6EE9-4945-BC5F-0D0A3C901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8EF79-1A82-CF4A-B617-4B550B38E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6BEA-3EAF-184F-971B-CE59E0ED1E73}" type="datetimeFigureOut">
              <a:rPr lang="da-DK" smtClean="0"/>
              <a:t>30-08-2021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F72C9-7E5E-A14D-8DBA-B3B07F46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20A54-F960-6241-A449-79CE1BE290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2CFE-3B7A-3B44-89D6-7B8AC0C65C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75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CAED-7BFE-974C-9513-70D0F3B3319B}" type="datetimeFigureOut">
              <a:rPr lang="da-DK" smtClean="0"/>
              <a:t>30-08-2021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9B09-1343-A043-9921-A0566060D0A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773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0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8" y="2872370"/>
            <a:ext cx="924997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2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7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6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  <a:p>
            <a:endParaRPr lang="da-DK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7963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DB6388A9-4AD8-4A39-BC9C-B74E9BB34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  <a:lvl2pPr marL="312737" indent="0">
              <a:buNone/>
              <a:defRPr/>
            </a:lvl2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17058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C1E6D4AB-3F1A-47C7-A3DC-3C180C29DA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BDF0A9E8-E647-4FF9-B8F3-58CDCDAF0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599"/>
            <a:ext cx="4967665" cy="102942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3CAA5C76-E617-4A5A-84E7-ACED897AA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599"/>
            <a:ext cx="4720710" cy="96708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DFAD02-206F-4D64-AF90-89BE7D27F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7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49867"/>
            <a:ext cx="3827463" cy="35745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49867"/>
            <a:ext cx="3827463" cy="357452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6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7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00655"/>
            <a:ext cx="3827463" cy="36237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000655"/>
            <a:ext cx="3631151" cy="3623733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898484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D1C9BC04-F9F4-4112-9139-3C41E63CC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7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6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61238"/>
            <a:ext cx="3827463" cy="3563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7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26871"/>
            <a:ext cx="3827463" cy="359751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11592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7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14" name="Graphic 7">
            <a:extLst>
              <a:ext uri="{FF2B5EF4-FFF2-40B4-BE49-F238E27FC236}">
                <a16:creationId xmlns:a16="http://schemas.microsoft.com/office/drawing/2014/main" id="{6EEEF310-3C2F-4668-86EB-46AA6D35D6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47889"/>
            <a:ext cx="8064500" cy="35764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312737" indent="0">
              <a:buFontTx/>
              <a:buNone/>
              <a:defRPr baseline="0"/>
            </a:lvl2pPr>
            <a:lvl3pPr marL="685800" indent="0">
              <a:buFontTx/>
              <a:buNone/>
              <a:defRPr baseline="0"/>
            </a:lvl3pPr>
            <a:lvl4pPr marL="1028700" indent="0">
              <a:buFontTx/>
              <a:buNone/>
              <a:defRPr baseline="0"/>
            </a:lvl4pPr>
            <a:lvl5pPr marL="1371600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6374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7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4564"/>
            <a:ext cx="3827463" cy="3569824"/>
          </a:xfrm>
        </p:spPr>
        <p:txBody>
          <a:bodyPr/>
          <a:lstStyle>
            <a:lvl1pPr marL="0" indent="0">
              <a:buNone/>
              <a:defRPr/>
            </a:lvl1pPr>
            <a:lvl2pPr marL="312737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4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2875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7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0" y="1076442"/>
            <a:ext cx="3812511" cy="354794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4787900" y="94537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1" y="519113"/>
            <a:ext cx="3816350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6C35621D-218F-49DC-858F-52036CD9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7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5749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591601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12737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5749" y="1090724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44E877B5-F609-49E0-8B75-5F847247C7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0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55899" y="4788157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49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noProof="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49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5" indent="-92075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16" name="Graphic 7">
            <a:extLst>
              <a:ext uri="{FF2B5EF4-FFF2-40B4-BE49-F238E27FC236}">
                <a16:creationId xmlns:a16="http://schemas.microsoft.com/office/drawing/2014/main" id="{339D597B-9E75-47DE-AD97-584256C97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8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4"/>
            <a:ext cx="9144000" cy="5143312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3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 relevant kontaktinformation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302AAC-529C-43FF-AB10-65C25BC50137}"/>
              </a:ext>
            </a:extLst>
          </p:cNvPr>
          <p:cNvSpPr txBox="1">
            <a:spLocks/>
          </p:cNvSpPr>
          <p:nvPr userDrawn="1"/>
        </p:nvSpPr>
        <p:spPr>
          <a:xfrm>
            <a:off x="1150938" y="2711470"/>
            <a:ext cx="129600" cy="18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0EF964-1EF7-467F-A716-4464276CD5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38" y="2304520"/>
            <a:ext cx="1890397" cy="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8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9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0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2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7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</p:spTree>
    <p:extLst>
      <p:ext uri="{BB962C8B-B14F-4D97-AF65-F5344CB8AC3E}">
        <p14:creationId xmlns:p14="http://schemas.microsoft.com/office/powerpoint/2010/main" val="408610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519113"/>
            <a:ext cx="8070601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4" y="1071863"/>
            <a:ext cx="8064500" cy="3554269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63274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4" y="1071863"/>
            <a:ext cx="8064500" cy="3552525"/>
          </a:xfrm>
        </p:spPr>
        <p:txBody>
          <a:bodyPr/>
          <a:lstStyle>
            <a:lvl1pPr marL="171450" indent="-171450">
              <a:buFont typeface="System Font Regular"/>
              <a:buChar char="–"/>
              <a:defRPr baseline="0"/>
            </a:lvl1pPr>
            <a:lvl2pPr marL="447675" indent="-134938">
              <a:buFont typeface="System Font Regular"/>
              <a:buChar char="–"/>
              <a:defRPr baseline="0"/>
            </a:lvl2pPr>
            <a:lvl3pPr marL="857250" indent="-171450">
              <a:buFont typeface="System Font Regular"/>
              <a:buChar char="–"/>
              <a:defRPr baseline="0"/>
            </a:lvl3pPr>
            <a:lvl4pPr marL="1200150" indent="-171450">
              <a:buFont typeface="System Font Regular"/>
              <a:buChar char="–"/>
              <a:defRPr baseline="0"/>
            </a:lvl4pPr>
            <a:lvl5pPr marL="1543050" indent="-171450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545305" y="1123950"/>
            <a:ext cx="0" cy="350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122787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0" y="147461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803" y="1046882"/>
            <a:ext cx="3826634" cy="2286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7" y="1386000"/>
            <a:ext cx="3826687" cy="1278178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sz="1200" baseline="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1" y="106037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1" y="552413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7" y="3117608"/>
            <a:ext cx="3826687" cy="150677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138" algn="l"/>
              </a:tabLst>
              <a:defRPr sz="1200" baseline="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597" y="2776593"/>
            <a:ext cx="3840863" cy="2286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2788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386000"/>
            <a:ext cx="3826687" cy="3238387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9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noProof="0">
              <a:solidFill>
                <a:schemeClr val="bg1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‹#›</a:t>
            </a:fld>
            <a:endParaRPr lang="da-DK" sz="800" noProof="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DA61AB-2F2F-46BF-8EE5-B73FD2D8D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1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1038578"/>
            <a:ext cx="3847952" cy="3575009"/>
          </a:xfrm>
        </p:spPr>
        <p:txBody>
          <a:bodyPr/>
          <a:lstStyle>
            <a:lvl1pPr>
              <a:defRPr baseline="0"/>
            </a:lvl1pPr>
            <a:lvl2pPr marL="312737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1" y="1038578"/>
            <a:ext cx="3820709" cy="35750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7915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649" y="519113"/>
            <a:ext cx="8070601" cy="295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dirty="0"/>
              <a:t>Tryk for at redigere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071862"/>
            <a:ext cx="8064498" cy="35414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541" y="4788157"/>
            <a:ext cx="3086100" cy="1965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Tilføj kundens navn i ”header og </a:t>
            </a:r>
            <a:r>
              <a:rPr lang="da-DK" dirty="0" err="1"/>
              <a:t>footer</a:t>
            </a:r>
            <a:r>
              <a:rPr lang="da-DK" dirty="0"/>
              <a:t>” eller indsæt deres logo 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‹#›</a:t>
            </a:fld>
            <a:endParaRPr lang="da-DK" sz="800" noProof="0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868D7E6-F887-40F7-8F04-9F2C599D78DF}"/>
              </a:ext>
            </a:extLst>
          </p:cNvPr>
          <p:cNvSpPr txBox="1">
            <a:spLocks/>
          </p:cNvSpPr>
          <p:nvPr userDrawn="1"/>
        </p:nvSpPr>
        <p:spPr>
          <a:xfrm>
            <a:off x="539750" y="931551"/>
            <a:ext cx="129600" cy="18000"/>
          </a:xfrm>
          <a:prstGeom prst="rect">
            <a:avLst/>
          </a:pr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2F3BA77-087F-41E4-BEDE-08B99C056F6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4" r:id="rId3"/>
    <p:sldLayoutId id="2147483662" r:id="rId4"/>
    <p:sldLayoutId id="2147483705" r:id="rId5"/>
    <p:sldLayoutId id="2147483692" r:id="rId6"/>
    <p:sldLayoutId id="2147483681" r:id="rId7"/>
    <p:sldLayoutId id="2147483682" r:id="rId8"/>
    <p:sldLayoutId id="2147483674" r:id="rId9"/>
    <p:sldLayoutId id="2147483675" r:id="rId10"/>
    <p:sldLayoutId id="2147483676" r:id="rId11"/>
    <p:sldLayoutId id="2147483706" r:id="rId12"/>
    <p:sldLayoutId id="2147483708" r:id="rId13"/>
    <p:sldLayoutId id="2147483709" r:id="rId14"/>
    <p:sldLayoutId id="2147483710" r:id="rId15"/>
    <p:sldLayoutId id="2147483673" r:id="rId16"/>
    <p:sldLayoutId id="2147483711" r:id="rId17"/>
    <p:sldLayoutId id="2147483678" r:id="rId18"/>
    <p:sldLayoutId id="2147483712" r:id="rId19"/>
    <p:sldLayoutId id="2147483683" r:id="rId20"/>
    <p:sldLayoutId id="2147483684" r:id="rId21"/>
    <p:sldLayoutId id="2147483697" r:id="rId22"/>
    <p:sldLayoutId id="2147483713" r:id="rId23"/>
    <p:sldLayoutId id="2147483663" r:id="rId24"/>
    <p:sldLayoutId id="2147483694" r:id="rId25"/>
  </p:sldLayoutIdLst>
  <p:hf sldNum="0" hdr="0" ftr="0" dt="0"/>
  <p:txStyles>
    <p:titleStyle>
      <a:lvl1pPr algn="l" defTabSz="685800" rtl="0" eaLnBrk="1" latinLnBrk="0" hangingPunct="1">
        <a:lnSpc>
          <a:spcPts val="2300"/>
        </a:lnSpc>
        <a:spcBef>
          <a:spcPct val="0"/>
        </a:spcBef>
        <a:buNone/>
        <a:defRPr sz="2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34938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4" orient="horz" pos="2964" userDrawn="1">
          <p15:clr>
            <a:srgbClr val="F26B43"/>
          </p15:clr>
        </p15:guide>
        <p15:guide id="5" orient="horz" pos="100" userDrawn="1">
          <p15:clr>
            <a:srgbClr val="F26B43"/>
          </p15:clr>
        </p15:guide>
        <p15:guide id="6" pos="5670" userDrawn="1">
          <p15:clr>
            <a:srgbClr val="F26B43"/>
          </p15:clr>
        </p15:guide>
        <p15:guide id="7" orient="horz" pos="314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0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@mstaal.com" TargetMode="External"/><Relationship Id="rId2" Type="http://schemas.openxmlformats.org/officeDocument/2006/relationships/hyperlink" Target="https://www.linkedin.com/in/staal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ABAA-8B73-4D8E-9450-7DCA13446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Netcompany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D6A0F-4FD0-4B83-8596-7996DEF0B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937" y="964059"/>
            <a:ext cx="1579576" cy="232165"/>
          </a:xfrm>
        </p:spPr>
        <p:txBody>
          <a:bodyPr/>
          <a:lstStyle/>
          <a:p>
            <a:r>
              <a:rPr lang="da-DK" dirty="0"/>
              <a:t>Matematiks CAMPUSUGE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E9825-5091-4274-AF0C-C1ACA1B07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Matematiks Campusuge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8E3D2-E723-4DD7-AA11-038D59CB08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6889" y="2872370"/>
            <a:ext cx="2935110" cy="135178"/>
          </a:xfrm>
        </p:spPr>
        <p:txBody>
          <a:bodyPr/>
          <a:lstStyle/>
          <a:p>
            <a:r>
              <a:rPr lang="da-DK" dirty="0"/>
              <a:t>31-08-2021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4414F3-EEFB-46F3-B571-87E3E632F0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6889" y="2992881"/>
            <a:ext cx="2935110" cy="135178"/>
          </a:xfrm>
        </p:spPr>
        <p:txBody>
          <a:bodyPr/>
          <a:lstStyle/>
          <a:p>
            <a:r>
              <a:rPr lang="da-DK" dirty="0"/>
              <a:t>1.0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09CECB-D383-42DC-B946-7565F4E98C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6889" y="3113392"/>
            <a:ext cx="2935110" cy="135178"/>
          </a:xfrm>
        </p:spPr>
        <p:txBody>
          <a:bodyPr/>
          <a:lstStyle/>
          <a:p>
            <a:r>
              <a:rPr lang="da-DK" dirty="0"/>
              <a:t>Michael Staal-Olsen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F99D86-E1CF-4F58-8494-943C003C15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6889" y="3237077"/>
            <a:ext cx="2935110" cy="135178"/>
          </a:xfrm>
        </p:spPr>
        <p:txBody>
          <a:bodyPr/>
          <a:lstStyle/>
          <a:p>
            <a:r>
              <a:rPr lang="da-DK" dirty="0"/>
              <a:t>miso@netcompany.com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7C1941-0BAB-46E6-834A-994C5C8B847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7D1218-25C2-486C-A4E7-FE851704A8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0935" y="3565730"/>
            <a:ext cx="1162800" cy="15410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50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Netcompany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Antal ansatte</a:t>
            </a:r>
          </a:p>
          <a:p>
            <a:pPr lvl="1"/>
            <a:r>
              <a:rPr lang="da-DK" dirty="0"/>
              <a:t>Da jeg startede i 2018: 1860</a:t>
            </a:r>
          </a:p>
          <a:p>
            <a:pPr lvl="1"/>
            <a:r>
              <a:rPr lang="da-DK" dirty="0"/>
              <a:t>Maj 2021: 3109</a:t>
            </a:r>
          </a:p>
          <a:p>
            <a:r>
              <a:rPr lang="da-DK" dirty="0"/>
              <a:t>Lande:</a:t>
            </a:r>
          </a:p>
          <a:p>
            <a:pPr lvl="1"/>
            <a:r>
              <a:rPr lang="da-DK" dirty="0"/>
              <a:t>Danmark (København, Aalborg og Aarhus) – omkring 2/3 af de ansatte er her.</a:t>
            </a:r>
          </a:p>
          <a:p>
            <a:pPr lvl="1"/>
            <a:r>
              <a:rPr lang="da-DK" dirty="0"/>
              <a:t>Norge (Oslo)</a:t>
            </a:r>
          </a:p>
          <a:p>
            <a:pPr lvl="1"/>
            <a:r>
              <a:rPr lang="da-DK" dirty="0"/>
              <a:t>Nederlandene (</a:t>
            </a:r>
            <a:r>
              <a:rPr lang="da-DK" dirty="0" err="1"/>
              <a:t>Delft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Storbritannien  (London, Leeds)</a:t>
            </a:r>
          </a:p>
          <a:p>
            <a:pPr lvl="1"/>
            <a:r>
              <a:rPr lang="da-DK" dirty="0"/>
              <a:t>Polen (Warszawa)</a:t>
            </a:r>
          </a:p>
          <a:p>
            <a:pPr lvl="1"/>
            <a:r>
              <a:rPr lang="da-DK" dirty="0"/>
              <a:t>Vietnam (Ho Chi Minh)</a:t>
            </a:r>
          </a:p>
        </p:txBody>
      </p:sp>
      <p:pic>
        <p:nvPicPr>
          <p:cNvPr id="3074" name="Picture 2" descr="Community Clipart Interaction - Population Clip Art - (600x464) Png Clipart  Download">
            <a:extLst>
              <a:ext uri="{FF2B5EF4-FFF2-40B4-BE49-F238E27FC236}">
                <a16:creationId xmlns:a16="http://schemas.microsoft.com/office/drawing/2014/main" id="{74BB605D-426B-4E7D-92E1-EA7AE09F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9232"/>
            <a:ext cx="1972320" cy="15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azing circular vinyl rug of the globe - TenStickers">
            <a:extLst>
              <a:ext uri="{FF2B5EF4-FFF2-40B4-BE49-F238E27FC236}">
                <a16:creationId xmlns:a16="http://schemas.microsoft.com/office/drawing/2014/main" id="{C7CE5C83-9B06-44E2-A89D-972331B7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50" y="2571750"/>
            <a:ext cx="1958400" cy="19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8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Påmindelse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LinkedIn: </a:t>
            </a:r>
            <a:r>
              <a:rPr lang="da-DK" dirty="0">
                <a:hlinkClick r:id="rId2"/>
              </a:rPr>
              <a:t>https://www.linkedin.com/in/staal/</a:t>
            </a:r>
            <a:endParaRPr lang="da-DK" dirty="0"/>
          </a:p>
          <a:p>
            <a:r>
              <a:rPr lang="da-DK" dirty="0"/>
              <a:t>Mail: </a:t>
            </a:r>
            <a:r>
              <a:rPr lang="da-DK" dirty="0">
                <a:hlinkClick r:id="rId3"/>
              </a:rPr>
              <a:t>m@mstaal.com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681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mig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Jeg hedder Michael Staal-Olsen og er 27 år</a:t>
            </a:r>
          </a:p>
          <a:p>
            <a:r>
              <a:rPr lang="da-DK" dirty="0"/>
              <a:t>Studerede matematik 2012-2018 i 5,5 år (… </a:t>
            </a:r>
            <a:r>
              <a:rPr lang="da-DK" dirty="0">
                <a:sym typeface="Wingdings" panose="05000000000000000000" pitchFamily="2" charset="2"/>
              </a:rPr>
              <a:t>)</a:t>
            </a:r>
            <a:endParaRPr lang="da-DK" dirty="0"/>
          </a:p>
          <a:p>
            <a:r>
              <a:rPr lang="da-DK" dirty="0"/>
              <a:t>Er </a:t>
            </a:r>
            <a:r>
              <a:rPr lang="da-DK" dirty="0" err="1"/>
              <a:t>Cand.Scient.</a:t>
            </a:r>
            <a:r>
              <a:rPr lang="da-DK" dirty="0"/>
              <a:t> i matematik</a:t>
            </a:r>
          </a:p>
          <a:p>
            <a:pPr lvl="1"/>
            <a:r>
              <a:rPr lang="da-DK" dirty="0"/>
              <a:t>Tog ca. 30 ECTS datalogikurser</a:t>
            </a:r>
          </a:p>
          <a:p>
            <a:pPr lvl="1"/>
            <a:r>
              <a:rPr lang="da-DK" dirty="0"/>
              <a:t>Tog ca. 30-45 ECTS statistikkurser</a:t>
            </a:r>
          </a:p>
          <a:p>
            <a:pPr lvl="1"/>
            <a:r>
              <a:rPr lang="da-DK" dirty="0"/>
              <a:t>Matematik for resten (ikke erhvervsvenlig…)</a:t>
            </a:r>
          </a:p>
          <a:p>
            <a:r>
              <a:rPr lang="da-DK" dirty="0"/>
              <a:t>Nok rimelig klassisk profil…</a:t>
            </a:r>
          </a:p>
          <a:p>
            <a:r>
              <a:rPr lang="da-DK" dirty="0"/>
              <a:t>”Hvad skal jeg bruge resten af mit liv på?”</a:t>
            </a:r>
          </a:p>
          <a:p>
            <a:pPr lvl="1"/>
            <a:r>
              <a:rPr lang="da-DK" dirty="0"/>
              <a:t>Lad os da prøve Netcompany! Men hvad er det?</a:t>
            </a:r>
          </a:p>
        </p:txBody>
      </p:sp>
      <p:pic>
        <p:nvPicPr>
          <p:cNvPr id="5122" name="Picture 2" descr="Kan være et nærbillede af Michael Staal-Olsen, skæg og indendørs">
            <a:extLst>
              <a:ext uri="{FF2B5EF4-FFF2-40B4-BE49-F238E27FC236}">
                <a16:creationId xmlns:a16="http://schemas.microsoft.com/office/drawing/2014/main" id="{B2ABAD7F-8373-4C07-BABF-F8A8ABF6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49" y="519112"/>
            <a:ext cx="3930487" cy="39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Netcompany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Netcompany er et it-konsulenthus</a:t>
            </a:r>
          </a:p>
          <a:p>
            <a:endParaRPr lang="da-DK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6E6C1D-C1AF-417A-A575-38A1C9140ADF}"/>
              </a:ext>
            </a:extLst>
          </p:cNvPr>
          <p:cNvGraphicFramePr/>
          <p:nvPr/>
        </p:nvGraphicFramePr>
        <p:xfrm>
          <a:off x="1611842" y="10718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F2D3A1-4607-4542-ABD6-38CF2365D21E}"/>
              </a:ext>
            </a:extLst>
          </p:cNvPr>
          <p:cNvCxnSpPr>
            <a:cxnSpLocks/>
          </p:cNvCxnSpPr>
          <p:nvPr/>
        </p:nvCxnSpPr>
        <p:spPr>
          <a:xfrm flipH="1">
            <a:off x="4659842" y="1260764"/>
            <a:ext cx="577176" cy="184309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The Origin and History of the Dollar Sign | Future Libraries">
            <a:extLst>
              <a:ext uri="{FF2B5EF4-FFF2-40B4-BE49-F238E27FC236}">
                <a16:creationId xmlns:a16="http://schemas.microsoft.com/office/drawing/2014/main" id="{A1B32111-7500-49D4-A113-868A885C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77" y="886387"/>
            <a:ext cx="2587562" cy="14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l Model Man PNG Clipart | PNG All">
            <a:extLst>
              <a:ext uri="{FF2B5EF4-FFF2-40B4-BE49-F238E27FC236}">
                <a16:creationId xmlns:a16="http://schemas.microsoft.com/office/drawing/2014/main" id="{16E46E2D-C8B9-418D-8084-AF1B13DE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61" y="2652651"/>
            <a:ext cx="2505140" cy="187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- Lloyd Business IT Solutions">
            <a:extLst>
              <a:ext uri="{FF2B5EF4-FFF2-40B4-BE49-F238E27FC236}">
                <a16:creationId xmlns:a16="http://schemas.microsoft.com/office/drawing/2014/main" id="{D3BF626A-89AA-4821-A655-7359FEE1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24" y="3172436"/>
            <a:ext cx="2594506" cy="173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HD Geek Machine Learning Transprent - Computer Nerd Transparent  PNG Image - NicePNG.com">
            <a:extLst>
              <a:ext uri="{FF2B5EF4-FFF2-40B4-BE49-F238E27FC236}">
                <a16:creationId xmlns:a16="http://schemas.microsoft.com/office/drawing/2014/main" id="{3A1CB05B-511A-4D18-89D9-ABA81E52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" y="2571750"/>
            <a:ext cx="2196316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do brætspil - med magnet brikker - perfekt på farten - Satana.dk">
            <a:extLst>
              <a:ext uri="{FF2B5EF4-FFF2-40B4-BE49-F238E27FC236}">
                <a16:creationId xmlns:a16="http://schemas.microsoft.com/office/drawing/2014/main" id="{CAF728A6-48C3-46A6-9582-A9C74AC3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" y="886387"/>
            <a:ext cx="1632373" cy="16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2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Netcompany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Referencer:</a:t>
            </a:r>
          </a:p>
          <a:p>
            <a:pPr lvl="1"/>
            <a:r>
              <a:rPr lang="da-DK" dirty="0"/>
              <a:t>Borger.dk</a:t>
            </a:r>
          </a:p>
          <a:p>
            <a:pPr lvl="1"/>
            <a:r>
              <a:rPr lang="da-DK" dirty="0"/>
              <a:t>Det nye digital post</a:t>
            </a:r>
          </a:p>
          <a:p>
            <a:pPr lvl="1"/>
            <a:r>
              <a:rPr lang="da-DK" dirty="0"/>
              <a:t>Virk.dk </a:t>
            </a:r>
            <a:r>
              <a:rPr lang="da-DK"/>
              <a:t>(delvist)</a:t>
            </a:r>
            <a:endParaRPr lang="da-DK" dirty="0"/>
          </a:p>
          <a:p>
            <a:pPr lvl="1"/>
            <a:r>
              <a:rPr lang="da-DK" dirty="0"/>
              <a:t>Topdanmark</a:t>
            </a:r>
          </a:p>
          <a:p>
            <a:pPr lvl="1"/>
            <a:r>
              <a:rPr lang="da-DK" dirty="0"/>
              <a:t>Fitness World</a:t>
            </a:r>
          </a:p>
          <a:p>
            <a:pPr lvl="1"/>
            <a:r>
              <a:rPr lang="da-DK" dirty="0" err="1"/>
              <a:t>YouSee</a:t>
            </a:r>
            <a:endParaRPr lang="da-DK" dirty="0"/>
          </a:p>
          <a:p>
            <a:pPr lvl="1"/>
            <a:r>
              <a:rPr lang="da-DK" dirty="0"/>
              <a:t>Coronapas-app</a:t>
            </a:r>
          </a:p>
          <a:p>
            <a:pPr lvl="1"/>
            <a:r>
              <a:rPr lang="da-DK" dirty="0"/>
              <a:t>Smittestop-app</a:t>
            </a:r>
          </a:p>
          <a:p>
            <a:pPr lvl="1"/>
            <a:r>
              <a:rPr lang="da-DK" dirty="0"/>
              <a:t>...</a:t>
            </a:r>
          </a:p>
          <a:p>
            <a:r>
              <a:rPr lang="da-DK" dirty="0"/>
              <a:t>Mulighed for at sætte aftryk på projekter, som almindelige mennesker har et forhold til</a:t>
            </a:r>
          </a:p>
        </p:txBody>
      </p:sp>
      <p:pic>
        <p:nvPicPr>
          <p:cNvPr id="4098" name="Picture 2" descr="Logo">
            <a:extLst>
              <a:ext uri="{FF2B5EF4-FFF2-40B4-BE49-F238E27FC236}">
                <a16:creationId xmlns:a16="http://schemas.microsoft.com/office/drawing/2014/main" id="{36625A71-39C5-42D2-952F-825EA536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00" y="75283"/>
            <a:ext cx="2894400" cy="6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sse | Pressemeddelelser og billeder | Fitness World">
            <a:extLst>
              <a:ext uri="{FF2B5EF4-FFF2-40B4-BE49-F238E27FC236}">
                <a16:creationId xmlns:a16="http://schemas.microsoft.com/office/drawing/2014/main" id="{B09D14AF-1CA4-4057-A314-28826465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22" y="973412"/>
            <a:ext cx="1910940" cy="7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var fra private kviktestfirmaer kommer med i coronapasset - FINANS">
            <a:extLst>
              <a:ext uri="{FF2B5EF4-FFF2-40B4-BE49-F238E27FC236}">
                <a16:creationId xmlns:a16="http://schemas.microsoft.com/office/drawing/2014/main" id="{C938D455-0153-461F-8E90-7DFAFA32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00" y="1424734"/>
            <a:ext cx="3247385" cy="19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72FC788-D489-4B9E-8E43-C3EE086A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11" y="2339399"/>
            <a:ext cx="2944800" cy="8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mit liv i Netcompany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Har været ansat siden september 2018 (~ 3 år)</a:t>
            </a:r>
          </a:p>
          <a:p>
            <a:pPr lvl="1"/>
            <a:r>
              <a:rPr lang="da-DK" dirty="0"/>
              <a:t>Seniorkonsulent fra og med januar 2021</a:t>
            </a:r>
          </a:p>
          <a:p>
            <a:r>
              <a:rPr lang="da-DK" dirty="0"/>
              <a:t>Projekter:</a:t>
            </a:r>
          </a:p>
          <a:p>
            <a:pPr lvl="1"/>
            <a:r>
              <a:rPr lang="da-DK" dirty="0"/>
              <a:t>Erhvervsstyrelsen – Ejendomsdatarapporten – </a:t>
            </a:r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2 år</a:t>
            </a:r>
          </a:p>
          <a:p>
            <a:pPr lvl="1"/>
            <a:r>
              <a:rPr lang="da-DK" dirty="0"/>
              <a:t>Udviklings- og Forenklingsstyrelsen (SKAT) – EU-Moms – </a:t>
            </a:r>
            <a:r>
              <a:rPr lang="da-DK" dirty="0">
                <a:solidFill>
                  <a:schemeClr val="accent4">
                    <a:lumMod val="75000"/>
                  </a:schemeClr>
                </a:solidFill>
              </a:rPr>
              <a:t>siden november 2020</a:t>
            </a:r>
          </a:p>
          <a:p>
            <a:r>
              <a:rPr lang="da-DK" dirty="0"/>
              <a:t>Fælles for projekterne:</a:t>
            </a:r>
          </a:p>
          <a:p>
            <a:pPr lvl="1"/>
            <a:r>
              <a:rPr lang="da-DK" dirty="0"/>
              <a:t>Programmering</a:t>
            </a:r>
          </a:p>
          <a:p>
            <a:pPr lvl="1"/>
            <a:r>
              <a:rPr lang="da-DK" dirty="0"/>
              <a:t>Analyse / kundeforståelse / forretningsforståelse</a:t>
            </a:r>
          </a:p>
          <a:p>
            <a:pPr lvl="1"/>
            <a:r>
              <a:rPr lang="da-DK" dirty="0"/>
              <a:t>Afklaringer med kunden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462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mit liv i Netcompany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Erhvervsstyrelsen – Ejendomsdatarapporten:</a:t>
            </a:r>
          </a:p>
          <a:p>
            <a:pPr lvl="1"/>
            <a:r>
              <a:rPr lang="da-DK" dirty="0"/>
              <a:t>Indsamling og håndtering af data fra 50 forskellige kilder</a:t>
            </a:r>
          </a:p>
          <a:p>
            <a:pPr lvl="2"/>
            <a:r>
              <a:rPr lang="da-DK" dirty="0"/>
              <a:t>Præsentér det på en brugbar måde</a:t>
            </a:r>
          </a:p>
          <a:p>
            <a:pPr lvl="1"/>
            <a:r>
              <a:rPr lang="da-DK" dirty="0"/>
              <a:t>Lille projekt (3-10 personer)</a:t>
            </a:r>
          </a:p>
          <a:p>
            <a:pPr lvl="1"/>
            <a:r>
              <a:rPr lang="da-DK" dirty="0"/>
              <a:t>Startede mest som udvikler, der ”kom under vingerne” på en overordnet</a:t>
            </a:r>
          </a:p>
          <a:p>
            <a:pPr lvl="1"/>
            <a:r>
              <a:rPr lang="da-DK" dirty="0"/>
              <a:t>Projektet havde både danske og polske ressourcer</a:t>
            </a:r>
          </a:p>
          <a:p>
            <a:pPr lvl="1"/>
            <a:r>
              <a:rPr lang="da-DK" dirty="0"/>
              <a:t>1 år senere Team </a:t>
            </a:r>
            <a:r>
              <a:rPr lang="da-DK" dirty="0" err="1"/>
              <a:t>Lead</a:t>
            </a:r>
            <a:r>
              <a:rPr lang="da-DK" dirty="0"/>
              <a:t>, hvor vi var 4 udviklere i alt</a:t>
            </a:r>
          </a:p>
          <a:p>
            <a:pPr lvl="2"/>
            <a:r>
              <a:rPr lang="da-DK" dirty="0"/>
              <a:t>Væsentligt mere kundekontakt og forretningsansvar</a:t>
            </a:r>
          </a:p>
          <a:p>
            <a:pPr lvl="2"/>
            <a:r>
              <a:rPr lang="da-DK" dirty="0"/>
              <a:t>Udviklede stadig, men væsentligt mindre</a:t>
            </a:r>
          </a:p>
          <a:p>
            <a:pPr lvl="1"/>
            <a:r>
              <a:rPr lang="da-DK" dirty="0"/>
              <a:t>Efter 1-2 år var jeg essentielt inde i hele kodebasen (tilpas småt projekt)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437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mit liv i Netcompany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Udviklings- og Forenklingsstyrelsen – EU-Moms:</a:t>
            </a:r>
          </a:p>
          <a:p>
            <a:pPr lvl="1"/>
            <a:r>
              <a:rPr lang="da-DK" dirty="0"/>
              <a:t>System til håndtering af moms mellem EU-lande</a:t>
            </a:r>
          </a:p>
          <a:p>
            <a:pPr lvl="1"/>
            <a:r>
              <a:rPr lang="da-DK" dirty="0"/>
              <a:t>Stort projekt (50+ personer) fordelt på 10+ teams</a:t>
            </a:r>
          </a:p>
          <a:p>
            <a:pPr lvl="1"/>
            <a:r>
              <a:rPr lang="da-DK" dirty="0"/>
              <a:t>Udvikler mest</a:t>
            </a:r>
          </a:p>
          <a:p>
            <a:pPr lvl="1"/>
            <a:r>
              <a:rPr lang="da-DK" dirty="0"/>
              <a:t>Funktion mere specifik / indsnævret</a:t>
            </a:r>
          </a:p>
          <a:p>
            <a:pPr lvl="2"/>
            <a:r>
              <a:rPr lang="da-DK" dirty="0"/>
              <a:t>Fx systemets login-, rolle- og brugerstyringskomponent</a:t>
            </a:r>
          </a:p>
          <a:p>
            <a:pPr lvl="1"/>
            <a:r>
              <a:rPr lang="da-DK" dirty="0"/>
              <a:t>Stort koordinationsarbejde</a:t>
            </a:r>
          </a:p>
          <a:p>
            <a:pPr lvl="1"/>
            <a:r>
              <a:rPr lang="da-DK" dirty="0"/>
              <a:t>Mange jura-afklaringer</a:t>
            </a:r>
          </a:p>
          <a:p>
            <a:pPr lvl="1"/>
            <a:r>
              <a:rPr lang="da-DK" dirty="0"/>
              <a:t>Helt anden kultur</a:t>
            </a:r>
          </a:p>
        </p:txBody>
      </p:sp>
      <p:pic>
        <p:nvPicPr>
          <p:cNvPr id="6146" name="Picture 2" descr="Wozur">
            <a:extLst>
              <a:ext uri="{FF2B5EF4-FFF2-40B4-BE49-F238E27FC236}">
                <a16:creationId xmlns:a16="http://schemas.microsoft.com/office/drawing/2014/main" id="{BECC99C6-6D2D-43A3-8D1B-E84D3D758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00" y="238950"/>
            <a:ext cx="3958650" cy="39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1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”nogens” liv i Netcompany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Man har mulighed for at præge, hvor man vil hen, hvad man vil</a:t>
            </a:r>
          </a:p>
          <a:p>
            <a:r>
              <a:rPr lang="da-DK" dirty="0"/>
              <a:t>Man kan opleve meget forskelligt</a:t>
            </a:r>
          </a:p>
          <a:p>
            <a:r>
              <a:rPr lang="da-DK" dirty="0"/>
              <a:t>Er vant til at tage imod nye på arbejdsmarkedet</a:t>
            </a:r>
          </a:p>
          <a:p>
            <a:r>
              <a:rPr lang="da-DK" dirty="0"/>
              <a:t>Ungdomsmiljø, mange begivenheder</a:t>
            </a:r>
          </a:p>
          <a:p>
            <a:r>
              <a:rPr lang="da-DK" dirty="0"/>
              <a:t>I kan overveje:</a:t>
            </a:r>
          </a:p>
          <a:p>
            <a:pPr lvl="1"/>
            <a:r>
              <a:rPr lang="da-DK" dirty="0"/>
              <a:t>Studiejob efter bachelor</a:t>
            </a:r>
          </a:p>
          <a:p>
            <a:pPr lvl="1"/>
            <a:r>
              <a:rPr lang="da-DK" dirty="0"/>
              <a:t>Netcompany Talent Network (karriereevent)</a:t>
            </a:r>
          </a:p>
        </p:txBody>
      </p:sp>
    </p:spTree>
    <p:extLst>
      <p:ext uri="{BB962C8B-B14F-4D97-AF65-F5344CB8AC3E}">
        <p14:creationId xmlns:p14="http://schemas.microsoft.com/office/powerpoint/2010/main" val="91491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8FF3-FE16-4F5D-B7F5-A01C20501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64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Skabelon" id="{212EBC73-8479-4FB1-9C4C-53D59146E819}" vid="{DBB53E2A-4F3F-4CF5-9E4F-61F2BAE342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7CE0915155FE46A891CF01CFCF442C" ma:contentTypeVersion="10" ma:contentTypeDescription="Opret et nyt dokument." ma:contentTypeScope="" ma:versionID="c9bde3c2fef2bf8e5ecbe59d66b9f3ed">
  <xsd:schema xmlns:xsd="http://www.w3.org/2001/XMLSchema" xmlns:xs="http://www.w3.org/2001/XMLSchema" xmlns:p="http://schemas.microsoft.com/office/2006/metadata/properties" xmlns:ns3="07199d7e-4ab5-41da-8862-29b49d238271" xmlns:ns4="883bad15-e110-48e4-bf8c-5c6b17096d4b" targetNamespace="http://schemas.microsoft.com/office/2006/metadata/properties" ma:root="true" ma:fieldsID="7baa8dd7f9b68b8e267c418ae238376b" ns3:_="" ns4:_="">
    <xsd:import namespace="07199d7e-4ab5-41da-8862-29b49d238271"/>
    <xsd:import namespace="883bad15-e110-48e4-bf8c-5c6b17096d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99d7e-4ab5-41da-8862-29b49d238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bad15-e110-48e4-bf8c-5c6b17096d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E0AB65-9307-4818-AD52-E4AB9D840F6D}">
  <ds:schemaRefs>
    <ds:schemaRef ds:uri="http://purl.org/dc/terms/"/>
    <ds:schemaRef ds:uri="883bad15-e110-48e4-bf8c-5c6b17096d4b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7199d7e-4ab5-41da-8862-29b49d23827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A32888-47AD-4443-914F-40C25BF14F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66BEBC-4041-4F45-B691-0D5655C0B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99d7e-4ab5-41da-8862-29b49d238271"/>
    <ds:schemaRef ds:uri="883bad15-e110-48e4-bf8c-5c6b17096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Netcompany Powerpoint Skabelon</Template>
  <TotalTime>297</TotalTime>
  <Words>477</Words>
  <Application>Microsoft Office PowerPoint</Application>
  <PresentationFormat>On-screen Show (16:9)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System Font Regular</vt:lpstr>
      <vt:lpstr>Office Theme</vt:lpstr>
      <vt:lpstr>Netcompany</vt:lpstr>
      <vt:lpstr>Lidt om mig</vt:lpstr>
      <vt:lpstr>Lidt om Netcompany</vt:lpstr>
      <vt:lpstr>Lidt om Netcompany</vt:lpstr>
      <vt:lpstr>Lidt om mit liv i Netcompany</vt:lpstr>
      <vt:lpstr>Lidt om mit liv i Netcompany</vt:lpstr>
      <vt:lpstr>Lidt om mit liv i Netcompany</vt:lpstr>
      <vt:lpstr>Lidt om ”nogens” liv i Netcompany</vt:lpstr>
      <vt:lpstr>PowerPoint Presentation</vt:lpstr>
      <vt:lpstr>Lidt om Netcompany</vt:lpstr>
      <vt:lpstr>Påmindelse</vt:lpstr>
    </vt:vector>
  </TitlesOfParts>
  <Manager/>
  <Company>Netcompany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Netcompany</dc:title>
  <dc:subject/>
  <dc:creator>Michael Staal-Olsen</dc:creator>
  <cp:keywords/>
  <dc:description/>
  <cp:lastModifiedBy>Michael Staal-Olsen</cp:lastModifiedBy>
  <cp:revision>3</cp:revision>
  <dcterms:created xsi:type="dcterms:W3CDTF">2021-08-23T14:02:36Z</dcterms:created>
  <dcterms:modified xsi:type="dcterms:W3CDTF">2021-08-30T23:13:34Z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Netcompany</vt:lpwstr>
  </property>
  <property fmtid="{D5CDD505-2E9C-101B-9397-08002B2CF9AE}" pid="3" name="ContentTypeId">
    <vt:lpwstr>0x010100737CE0915155FE46A891CF01CFCF442C</vt:lpwstr>
  </property>
</Properties>
</file>